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9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4" r:id="rId11"/>
    <p:sldId id="274" r:id="rId12"/>
    <p:sldId id="276" r:id="rId13"/>
    <p:sldId id="275" r:id="rId14"/>
    <p:sldId id="265" r:id="rId15"/>
    <p:sldId id="288" r:id="rId16"/>
    <p:sldId id="266" r:id="rId17"/>
    <p:sldId id="267" r:id="rId18"/>
    <p:sldId id="268" r:id="rId19"/>
    <p:sldId id="286" r:id="rId20"/>
    <p:sldId id="287" r:id="rId21"/>
    <p:sldId id="269" r:id="rId22"/>
    <p:sldId id="277" r:id="rId23"/>
    <p:sldId id="270" r:id="rId24"/>
    <p:sldId id="271" r:id="rId25"/>
    <p:sldId id="272" r:id="rId26"/>
    <p:sldId id="279" r:id="rId27"/>
    <p:sldId id="278" r:id="rId28"/>
    <p:sldId id="280" r:id="rId29"/>
    <p:sldId id="281" r:id="rId30"/>
    <p:sldId id="282" r:id="rId31"/>
    <p:sldId id="283" r:id="rId32"/>
    <p:sldId id="289" r:id="rId33"/>
    <p:sldId id="292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35B69-CD9C-4DD3-B170-1A0F56985219}" type="datetimeFigureOut">
              <a:rPr lang="en-IN" smtClean="0"/>
              <a:t>08-09-2022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FA232-3DC5-41DF-A744-B5A235B55D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8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FA232-3DC5-41DF-A744-B5A235B55D3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200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FA232-3DC5-41DF-A744-B5A235B55D3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8962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FA232-3DC5-41DF-A744-B5A235B55D3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015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324E-7CE3-4845-85FF-B7D22CD1AFD4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4DFA-C1D2-4208-A1BD-1D5CF75B95B6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539E-7A9E-4A01-95A8-1CC4C7C580FF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9FDD-6581-4FE2-9949-0306887B9ABB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49C4-E52B-4A94-805F-C0C27C83017E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5B9-242D-4110-A534-913FB51DA8B7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CE62-C90F-4D1B-BF07-4E0A984FA783}" type="datetime1">
              <a:rPr lang="en-US" smtClean="0"/>
              <a:t>9/8/2022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10C-4B28-4E43-A51A-2F488E528D8E}" type="datetime1">
              <a:rPr lang="en-US" smtClean="0"/>
              <a:t>9/8/2022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0A0F-341F-45E5-BE0F-24A24173BB71}" type="datetime1">
              <a:rPr lang="en-US" smtClean="0"/>
              <a:t>9/8/2022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4810-7B44-41D6-AD15-71CA4FDCF213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412A-8ED9-4DB2-A012-EFDE0F0534D3}" type="datetime1">
              <a:rPr lang="en-US" smtClean="0"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2D418-D59C-4D8E-BF72-FC579462A32C}" type="datetime1">
              <a:rPr lang="en-US" smtClean="0"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BCD8-636D-4021-A36C-A99826C4A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PPT - Welcome PowerPoint Presentation, free download - ID ..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638"/>
            <a:ext cx="9144000" cy="658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712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2421 CODE: Example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code for 4 = 0100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9’s complement of 4 = 1011 = 5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1’s complement of 4 is 5 which is 1’s complement of 4.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4221 CODE: Example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code for 4 =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0110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1’s complement of 4 = 1001 = 5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1’s complement of 4 is 5 which is the 9’s complement of 4.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2421 and 4221 codes are also called as weighted codes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R’s2’s</a:t>
            </a:r>
          </a:p>
          <a:p>
            <a:r>
              <a:rPr lang="en-US" dirty="0" smtClean="0"/>
              <a:t>R-1’s</a:t>
            </a:r>
          </a:p>
          <a:p>
            <a:endParaRPr lang="en-US" dirty="0" smtClean="0"/>
          </a:p>
          <a:p>
            <a:r>
              <a:rPr lang="en-US" dirty="0" smtClean="0"/>
              <a:t>Binary code of a decimal number is complemented, the binary code representing the 9’s complement of the decimal number.</a:t>
            </a:r>
          </a:p>
          <a:p>
            <a:r>
              <a:rPr lang="en-US" dirty="0" smtClean="0"/>
              <a:t>4- decimal = </a:t>
            </a:r>
            <a:r>
              <a:rPr lang="en-US" dirty="0" smtClean="0">
                <a:solidFill>
                  <a:srgbClr val="FF0000"/>
                </a:solidFill>
              </a:rPr>
              <a:t>0100 (</a:t>
            </a:r>
            <a:r>
              <a:rPr lang="en-US" dirty="0" smtClean="0">
                <a:solidFill>
                  <a:srgbClr val="92D050"/>
                </a:solidFill>
              </a:rPr>
              <a:t>2421)</a:t>
            </a:r>
          </a:p>
          <a:p>
            <a:r>
              <a:rPr lang="en-US" dirty="0" smtClean="0"/>
              <a:t>1’s complement – </a:t>
            </a:r>
            <a:r>
              <a:rPr lang="en-US" dirty="0" smtClean="0">
                <a:solidFill>
                  <a:srgbClr val="FF0000"/>
                </a:solidFill>
              </a:rPr>
              <a:t>1011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Decimal - 5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6-i/p    0110  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Decimal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C00000"/>
                </a:solidFill>
              </a:rPr>
              <a:t>2421</a:t>
            </a:r>
            <a:r>
              <a:rPr lang="en-US" dirty="0" smtClean="0"/>
              <a:t> binary</a:t>
            </a:r>
          </a:p>
          <a:p>
            <a:r>
              <a:rPr lang="en-US" dirty="0" smtClean="0"/>
              <a:t>              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Binary – 1’s (0110=1001)</a:t>
            </a:r>
          </a:p>
          <a:p>
            <a:r>
              <a:rPr lang="en-US" dirty="0" smtClean="0"/>
              <a:t>          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1’s – </a:t>
            </a:r>
            <a:r>
              <a:rPr lang="en-US" dirty="0" smtClean="0">
                <a:solidFill>
                  <a:srgbClr val="C00000"/>
                </a:solidFill>
              </a:rPr>
              <a:t>decimal – 3 – o/p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9-6=3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0110</a:t>
            </a:r>
          </a:p>
          <a:p>
            <a:r>
              <a:rPr lang="en-US" dirty="0" smtClean="0"/>
              <a:t>1001 – 1’s</a:t>
            </a:r>
          </a:p>
          <a:p>
            <a:r>
              <a:rPr lang="en-US" dirty="0" smtClean="0"/>
              <a:t>5</a:t>
            </a:r>
          </a:p>
          <a:p>
            <a:r>
              <a:rPr lang="en-US" dirty="0" smtClean="0"/>
              <a:t>9-5=4 – 9’s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 – 3 CODE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The Excess-s code is another BCD code.</a:t>
            </a:r>
          </a:p>
          <a:p>
            <a:pPr>
              <a:buFontTx/>
              <a:buChar char="-"/>
            </a:pPr>
            <a:r>
              <a:rPr lang="en-US" dirty="0" smtClean="0"/>
              <a:t>The Excess-s code for a decimal digit is obtained by adding 0011(3) to the 8421 code.</a:t>
            </a:r>
          </a:p>
          <a:p>
            <a:pPr>
              <a:buFontTx/>
              <a:buChar char="-"/>
            </a:pPr>
            <a:r>
              <a:rPr lang="en-US" dirty="0" smtClean="0"/>
              <a:t>It  has 10 valid codes and 6 invalid codes.</a:t>
            </a:r>
          </a:p>
          <a:p>
            <a:pPr>
              <a:buFontTx/>
              <a:buChar char="-"/>
            </a:pPr>
            <a:r>
              <a:rPr lang="en-US" dirty="0" smtClean="0"/>
              <a:t>The 6 invalid codes are </a:t>
            </a:r>
          </a:p>
          <a:p>
            <a:pPr>
              <a:buFontTx/>
              <a:buChar char="-"/>
            </a:pPr>
            <a:r>
              <a:rPr lang="en-US" dirty="0" smtClean="0"/>
              <a:t>0000		1101</a:t>
            </a:r>
          </a:p>
          <a:p>
            <a:pPr>
              <a:buFontTx/>
              <a:buChar char="-"/>
            </a:pPr>
            <a:r>
              <a:rPr lang="en-US" dirty="0" smtClean="0"/>
              <a:t>0001		1110</a:t>
            </a:r>
          </a:p>
          <a:p>
            <a:pPr>
              <a:buFontTx/>
              <a:buChar char="-"/>
            </a:pPr>
            <a:r>
              <a:rPr lang="en-US" dirty="0" smtClean="0"/>
              <a:t>0010		1111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8 4 2 1  (5)</a:t>
            </a:r>
            <a:endParaRPr lang="en-IN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smtClean="0"/>
              <a:t>     0 1 0 1  - 8421 (binary code)</a:t>
            </a:r>
          </a:p>
          <a:p>
            <a:pPr lvl="1">
              <a:buNone/>
            </a:pPr>
            <a:r>
              <a:rPr lang="en-US" dirty="0" smtClean="0"/>
              <a:t>            1 1 +</a:t>
            </a:r>
          </a:p>
          <a:p>
            <a:pPr lvl="1">
              <a:buNone/>
            </a:pPr>
            <a:r>
              <a:rPr lang="en-US" dirty="0" smtClean="0"/>
              <a:t>     1 0 0 0  - Excess-3(binary code)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Excess-3 if any number is greater than 9 then the code is given separately for each digit.</a:t>
            </a:r>
          </a:p>
          <a:p>
            <a:r>
              <a:rPr lang="en-US" dirty="0" smtClean="0"/>
              <a:t>Excess-3 is not a weighted code.</a:t>
            </a:r>
          </a:p>
          <a:p>
            <a:r>
              <a:rPr lang="en-US" dirty="0" smtClean="0"/>
              <a:t>Excess-3 is a self-complementing code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 NUMBER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Excess-3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0000+0011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0101+0011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numbers</a:t>
                      </a:r>
                      <a:r>
                        <a:rPr lang="en-US" baseline="0" dirty="0" smtClean="0"/>
                        <a:t> &gt; 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 0110+0011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0101 1001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1001 0101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1100 1010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1000 0101 0011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1011</a:t>
                      </a:r>
                      <a:r>
                        <a:rPr lang="en-US" baseline="0" dirty="0" smtClean="0"/>
                        <a:t> 1000 0110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CODES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Gray code is an </a:t>
            </a:r>
            <a:r>
              <a:rPr lang="en-US" dirty="0" err="1" smtClean="0"/>
              <a:t>unweighted</a:t>
            </a:r>
            <a:r>
              <a:rPr lang="en-US" dirty="0" smtClean="0"/>
              <a:t> code in which </a:t>
            </a:r>
            <a:r>
              <a:rPr lang="en-US" dirty="0" smtClean="0">
                <a:solidFill>
                  <a:srgbClr val="FF0000"/>
                </a:solidFill>
              </a:rPr>
              <a:t>successive numbers differ in only one bit position.</a:t>
            </a:r>
          </a:p>
          <a:p>
            <a:pPr>
              <a:buFontTx/>
              <a:buChar char="-"/>
            </a:pPr>
            <a:r>
              <a:rPr lang="en-US" dirty="0" smtClean="0"/>
              <a:t>Such codes are used in analog to digital conversion.</a:t>
            </a:r>
          </a:p>
          <a:p>
            <a:pPr>
              <a:buFontTx/>
              <a:buChar char="-"/>
            </a:pPr>
            <a:r>
              <a:rPr lang="en-US" dirty="0" smtClean="0"/>
              <a:t>The Gray code is a standard binary code, and not a weighted code.</a:t>
            </a:r>
          </a:p>
          <a:p>
            <a:pPr>
              <a:buFontTx/>
              <a:buChar char="-"/>
            </a:pPr>
            <a:r>
              <a:rPr lang="en-US" dirty="0" smtClean="0"/>
              <a:t>The Gray code of a decimal number can be obtained by converting binary number using specific procedures.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Gray code is not convenient for arithmetic operation.</a:t>
            </a:r>
          </a:p>
          <a:p>
            <a:pPr>
              <a:buFontTx/>
              <a:buChar char="-"/>
            </a:pPr>
            <a:r>
              <a:rPr lang="en-US" dirty="0" smtClean="0"/>
              <a:t>Such a code in which not more than one bit differs from its </a:t>
            </a:r>
            <a:r>
              <a:rPr lang="en-US" dirty="0" err="1" smtClean="0"/>
              <a:t>neighbours</a:t>
            </a:r>
            <a:r>
              <a:rPr lang="en-US" dirty="0" smtClean="0"/>
              <a:t> is called Gray code or cyclic code or reflected code.</a:t>
            </a:r>
          </a:p>
          <a:p>
            <a:pPr>
              <a:buFontTx/>
              <a:buChar char="-"/>
            </a:pPr>
            <a:r>
              <a:rPr lang="en-US" dirty="0" smtClean="0"/>
              <a:t>This concept is formalized by defining what is known as hamming distance.</a:t>
            </a:r>
          </a:p>
          <a:p>
            <a:pPr>
              <a:buFontTx/>
              <a:buChar char="-"/>
            </a:pPr>
            <a:r>
              <a:rPr lang="en-US" dirty="0" smtClean="0"/>
              <a:t>The hamming distance between two binary codes of equal length is the number of bit positions in which they differ.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BINARY CODES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en-IN" dirty="0" smtClean="0"/>
              <a:t>			</a:t>
            </a:r>
            <a:r>
              <a:rPr lang="en-IN" sz="3300" dirty="0" err="1" smtClean="0">
                <a:solidFill>
                  <a:srgbClr val="FF0000"/>
                </a:solidFill>
              </a:rPr>
              <a:t>Dr.S.Vaaheedha</a:t>
            </a:r>
            <a:r>
              <a:rPr lang="en-IN" sz="3300" dirty="0" smtClean="0">
                <a:solidFill>
                  <a:srgbClr val="FF0000"/>
                </a:solidFill>
              </a:rPr>
              <a:t> </a:t>
            </a:r>
            <a:r>
              <a:rPr lang="en-IN" sz="3300" dirty="0" err="1" smtClean="0">
                <a:solidFill>
                  <a:srgbClr val="FF0000"/>
                </a:solidFill>
              </a:rPr>
              <a:t>Kfatheen</a:t>
            </a:r>
            <a:endParaRPr lang="en-IN" sz="3300" dirty="0">
              <a:solidFill>
                <a:srgbClr val="FF0000"/>
              </a:solidFill>
            </a:endParaRPr>
          </a:p>
          <a:p>
            <a:pPr algn="l"/>
            <a:r>
              <a:rPr lang="en-IN" sz="3300" dirty="0" smtClean="0">
                <a:solidFill>
                  <a:srgbClr val="FF0000"/>
                </a:solidFill>
              </a:rPr>
              <a:t>			Assistant Professor</a:t>
            </a:r>
          </a:p>
          <a:p>
            <a:pPr algn="l"/>
            <a:r>
              <a:rPr lang="en-IN" sz="3300" dirty="0" smtClean="0">
                <a:solidFill>
                  <a:srgbClr val="FF0000"/>
                </a:solidFill>
              </a:rPr>
              <a:t>			Department of Computer Science &amp; 						IT</a:t>
            </a:r>
          </a:p>
          <a:p>
            <a:pPr algn="l"/>
            <a:r>
              <a:rPr lang="en-IN" sz="3300" dirty="0" smtClean="0">
                <a:solidFill>
                  <a:srgbClr val="FF0000"/>
                </a:solidFill>
              </a:rPr>
              <a:t>			Jamal Mohamed College (A)</a:t>
            </a:r>
          </a:p>
          <a:p>
            <a:pPr algn="l"/>
            <a:r>
              <a:rPr lang="en-IN" sz="3300" dirty="0" smtClean="0">
                <a:solidFill>
                  <a:srgbClr val="FF0000"/>
                </a:solidFill>
              </a:rPr>
              <a:t>			Trichy- 620 020.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For example, if A=0110 and B=1010 the hamming distance between A and B is two, since they differ in two bit position.</a:t>
            </a:r>
          </a:p>
          <a:p>
            <a:pPr>
              <a:buFontTx/>
              <a:buChar char="-"/>
            </a:pPr>
            <a:r>
              <a:rPr lang="en-US" dirty="0" smtClean="0"/>
              <a:t>Hamming distance between two successive code groups in a cyclic code is unity.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Rules for converting binary to gray</a:t>
            </a:r>
          </a:p>
          <a:p>
            <a:pPr>
              <a:buFontTx/>
              <a:buChar char="-"/>
            </a:pPr>
            <a:r>
              <a:rPr lang="en-US" dirty="0" smtClean="0"/>
              <a:t>1. The MSB of the gray code is the same as the MSB of the binary</a:t>
            </a:r>
          </a:p>
          <a:p>
            <a:pPr>
              <a:buFontTx/>
              <a:buChar char="-"/>
            </a:pPr>
            <a:r>
              <a:rPr lang="en-US" dirty="0" smtClean="0"/>
              <a:t>2. Coding from left to right, add each adjacent pair of bits to get the next bit of the gray code.</a:t>
            </a:r>
          </a:p>
          <a:p>
            <a:pPr>
              <a:buFontTx/>
              <a:buChar char="-"/>
            </a:pPr>
            <a:r>
              <a:rPr lang="en-US" dirty="0" smtClean="0"/>
              <a:t>Omit the carries, if occurs.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following formulae define </a:t>
            </a:r>
            <a:r>
              <a:rPr lang="en-US" dirty="0" smtClean="0">
                <a:solidFill>
                  <a:srgbClr val="FF0000"/>
                </a:solidFill>
              </a:rPr>
              <a:t>binary to gray </a:t>
            </a:r>
            <a:r>
              <a:rPr lang="en-US" dirty="0" smtClean="0"/>
              <a:t>conversion</a:t>
            </a:r>
          </a:p>
          <a:p>
            <a:pPr>
              <a:buNone/>
            </a:pPr>
            <a:r>
              <a:rPr lang="en-US" dirty="0" smtClean="0"/>
              <a:t>Let B = BnBn-1Bn-2……B0    represent a natural binary number</a:t>
            </a:r>
          </a:p>
          <a:p>
            <a:pPr>
              <a:buNone/>
            </a:pPr>
            <a:r>
              <a:rPr lang="en-US" dirty="0" smtClean="0"/>
              <a:t>Let G = GnGn-1Gn-2…….G0   represent equivalent gray code</a:t>
            </a:r>
          </a:p>
          <a:p>
            <a:pPr>
              <a:buNone/>
            </a:pPr>
            <a:r>
              <a:rPr lang="en-US" dirty="0" smtClean="0"/>
              <a:t>Then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Gn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Bn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Gn-1 = </a:t>
            </a:r>
            <a:r>
              <a:rPr lang="en-US" dirty="0" err="1" smtClean="0">
                <a:solidFill>
                  <a:srgbClr val="FF0000"/>
                </a:solidFill>
              </a:rPr>
              <a:t>Bn</a:t>
            </a:r>
            <a:r>
              <a:rPr lang="en-US" dirty="0" smtClean="0">
                <a:solidFill>
                  <a:srgbClr val="FF0000"/>
                </a:solidFill>
              </a:rPr>
              <a:t> + Bn-1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/>
              <a:t>Eg</a:t>
            </a:r>
            <a:r>
              <a:rPr lang="en-US" dirty="0" smtClean="0"/>
              <a:t>.,</a:t>
            </a:r>
          </a:p>
          <a:p>
            <a:pPr>
              <a:buFontTx/>
              <a:buChar char="-"/>
            </a:pPr>
            <a:r>
              <a:rPr lang="en-US" dirty="0" smtClean="0"/>
              <a:t>Convert the binary number  1011 to gray code.</a:t>
            </a:r>
          </a:p>
          <a:p>
            <a:pPr>
              <a:buFontTx/>
              <a:buChar char="-"/>
            </a:pPr>
            <a:r>
              <a:rPr lang="en-US" dirty="0" smtClean="0"/>
              <a:t>Step1: 1 0 1 1		Step3: 1 0 + 1 1</a:t>
            </a:r>
          </a:p>
          <a:p>
            <a:pPr>
              <a:buFontTx/>
              <a:buChar char="-"/>
            </a:pPr>
            <a:r>
              <a:rPr lang="en-US" dirty="0" smtClean="0"/>
              <a:t>             1                                 1 1     1 </a:t>
            </a:r>
          </a:p>
          <a:p>
            <a:pPr>
              <a:buFontTx/>
              <a:buChar char="-"/>
            </a:pPr>
            <a:r>
              <a:rPr lang="en-US" dirty="0" smtClean="0"/>
              <a:t>Step2: 1 + 0 1 1	Step4: 1 0 1 + 1</a:t>
            </a:r>
          </a:p>
          <a:p>
            <a:pPr>
              <a:buFontTx/>
              <a:buChar char="-"/>
            </a:pPr>
            <a:r>
              <a:rPr lang="en-US" dirty="0" smtClean="0"/>
              <a:t>            1     1                           1 1 1     0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(1011)2 = (1110)G</a:t>
            </a:r>
          </a:p>
          <a:p>
            <a:pPr lvl="3">
              <a:buFontTx/>
              <a:buChar char="-"/>
            </a:pP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929588" y="35710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2501092" y="471409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6072992" y="37139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430182" y="464265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Binary	1101		1110		1001	        0111</a:t>
            </a:r>
          </a:p>
          <a:p>
            <a:pPr>
              <a:buNone/>
            </a:pPr>
            <a:r>
              <a:rPr lang="en-US" dirty="0" smtClean="0"/>
              <a:t>Gray		1011		1001		1101         0100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Rules for converting Gray to Binary</a:t>
            </a:r>
          </a:p>
          <a:p>
            <a:pPr>
              <a:buNone/>
            </a:pPr>
            <a:r>
              <a:rPr lang="en-US" dirty="0" smtClean="0"/>
              <a:t>	1. The MSB of the binary is the same as the MSB of the Gray</a:t>
            </a:r>
          </a:p>
          <a:p>
            <a:pPr>
              <a:buNone/>
            </a:pPr>
            <a:r>
              <a:rPr lang="en-US" dirty="0" smtClean="0"/>
              <a:t>	2. Coding from left to right add the binary digit generated to the adjacent gray bit to get the next bit of the binary</a:t>
            </a:r>
          </a:p>
          <a:p>
            <a:pPr>
              <a:buNone/>
            </a:pPr>
            <a:r>
              <a:rPr lang="en-US" dirty="0" smtClean="0"/>
              <a:t>	3. Omit the carries, if occurs.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The following formulae define binary to gray conversion</a:t>
            </a:r>
          </a:p>
          <a:p>
            <a:pPr>
              <a:buNone/>
            </a:pPr>
            <a:r>
              <a:rPr lang="en-US" dirty="0" smtClean="0"/>
              <a:t>Let G = GnGn-1Gn-2…….G0   represent a Gray code</a:t>
            </a:r>
          </a:p>
          <a:p>
            <a:pPr>
              <a:buNone/>
            </a:pPr>
            <a:r>
              <a:rPr lang="en-US" dirty="0" smtClean="0"/>
              <a:t>Let B = BnBn-1Bn-2……B0    represent a equivalent Binary code</a:t>
            </a:r>
          </a:p>
          <a:p>
            <a:pPr>
              <a:buNone/>
            </a:pPr>
            <a:r>
              <a:rPr lang="en-US" dirty="0" smtClean="0"/>
              <a:t>Then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Bn</a:t>
            </a:r>
            <a:r>
              <a:rPr lang="en-US" dirty="0" smtClean="0"/>
              <a:t> = </a:t>
            </a:r>
            <a:r>
              <a:rPr lang="en-US" dirty="0" err="1" smtClean="0"/>
              <a:t>Gn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Bn-1 = </a:t>
            </a:r>
            <a:r>
              <a:rPr lang="en-US" dirty="0" err="1" smtClean="0"/>
              <a:t>Bn</a:t>
            </a:r>
            <a:r>
              <a:rPr lang="en-US" dirty="0" smtClean="0"/>
              <a:t> + Gn-1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Convert the </a:t>
            </a:r>
            <a:r>
              <a:rPr lang="en-US" dirty="0" smtClean="0">
                <a:solidFill>
                  <a:srgbClr val="FF0000"/>
                </a:solidFill>
              </a:rPr>
              <a:t>Gray code 1110 to Binary</a:t>
            </a:r>
          </a:p>
          <a:p>
            <a:pPr>
              <a:buNone/>
            </a:pPr>
            <a:r>
              <a:rPr lang="en-US" dirty="0" smtClean="0"/>
              <a:t>Step1: 1  1  1  0		Step3: 1  1  1  0</a:t>
            </a:r>
          </a:p>
          <a:p>
            <a:pPr>
              <a:buNone/>
            </a:pPr>
            <a:r>
              <a:rPr lang="en-US" dirty="0" smtClean="0"/>
              <a:t>             1                                           +     </a:t>
            </a:r>
          </a:p>
          <a:p>
            <a:pPr>
              <a:buNone/>
            </a:pPr>
            <a:r>
              <a:rPr lang="en-US" dirty="0" smtClean="0"/>
              <a:t>Step2: 1  1  1  0                         1  0  1</a:t>
            </a:r>
          </a:p>
          <a:p>
            <a:pPr>
              <a:buNone/>
            </a:pPr>
            <a:r>
              <a:rPr lang="en-US" dirty="0" smtClean="0"/>
              <a:t>               +            		Step4: 1  1  1  0</a:t>
            </a:r>
          </a:p>
          <a:p>
            <a:pPr>
              <a:buNone/>
            </a:pPr>
            <a:r>
              <a:rPr lang="en-US" dirty="0" smtClean="0"/>
              <a:t>             1  0                                            +</a:t>
            </a:r>
          </a:p>
          <a:p>
            <a:pPr>
              <a:buNone/>
            </a:pPr>
            <a:r>
              <a:rPr lang="en-US" dirty="0" smtClean="0"/>
              <a:t>                                                     1  0  1  1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643042" y="271462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1750993" y="4249743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535885" y="4107661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5429256" y="2714620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5644364" y="299957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857884" y="4643446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072992" y="4856966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Gray		0111		0100		1101		1110</a:t>
            </a:r>
          </a:p>
          <a:p>
            <a:pPr>
              <a:buNone/>
            </a:pPr>
            <a:r>
              <a:rPr lang="en-US" dirty="0" smtClean="0"/>
              <a:t>Binary	0101		0111		1001		1011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ALPHANUMERIC CODES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1. ASCII Code</a:t>
            </a:r>
          </a:p>
          <a:p>
            <a:pPr>
              <a:buFontTx/>
              <a:buChar char="-"/>
            </a:pPr>
            <a:r>
              <a:rPr lang="en-US" dirty="0" smtClean="0"/>
              <a:t>ASCII  is an alphanumeric code which stands for </a:t>
            </a:r>
            <a:r>
              <a:rPr lang="en-US" dirty="0" smtClean="0">
                <a:solidFill>
                  <a:srgbClr val="FF0000"/>
                </a:solidFill>
              </a:rPr>
              <a:t>American Standard Code for Information Interchange.</a:t>
            </a:r>
          </a:p>
          <a:p>
            <a:pPr>
              <a:buFontTx/>
              <a:buChar char="-"/>
            </a:pPr>
            <a:r>
              <a:rPr lang="en-US" dirty="0" smtClean="0"/>
              <a:t>ASCII is a 7-bit code that is used to represent decimal digits 0 to 9, alphabets A to Z both cases and some special characters</a:t>
            </a:r>
          </a:p>
          <a:p>
            <a:pPr>
              <a:buFontTx/>
              <a:buChar char="-"/>
            </a:pPr>
            <a:r>
              <a:rPr lang="en-US" dirty="0" smtClean="0"/>
              <a:t>In ASCII, there are 2</a:t>
            </a:r>
            <a:r>
              <a:rPr lang="en-US" baseline="30000" dirty="0" smtClean="0"/>
              <a:t>7</a:t>
            </a:r>
            <a:r>
              <a:rPr lang="en-US" dirty="0" smtClean="0"/>
              <a:t> = 128 possible binary combinations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 though the binary number system has many practical advantages and is widely used in digital computers.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many cases it is convenient to work with decimal number system.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better interaction between man and computer, it will be good if the computers read input data in decimal form and print or display output in decimal form.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ASCII also includes some control characters like DEL, ESC, STX(START of Text), ETX (End of Text) etc.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ASCII Symbol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Hexa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7-Binary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011 0000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011 0001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011 0010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011 1001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100 0001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100 0010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110 0001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r>
                        <a:rPr lang="en-US" baseline="0" dirty="0" smtClean="0"/>
                        <a:t> 0010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111 1111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EBCDIC </a:t>
            </a:r>
          </a:p>
          <a:p>
            <a:pPr>
              <a:buFontTx/>
              <a:buChar char="-"/>
            </a:pPr>
            <a:r>
              <a:rPr lang="en-US" dirty="0" smtClean="0"/>
              <a:t>EBCDIC stands for Extended Binary Coded Decimal Interchange Code.</a:t>
            </a:r>
          </a:p>
          <a:p>
            <a:pPr>
              <a:buFontTx/>
              <a:buChar char="-"/>
            </a:pPr>
            <a:r>
              <a:rPr lang="en-US" dirty="0" smtClean="0"/>
              <a:t>Another alphanumeric codes used in IBM machine is the EBCDIC</a:t>
            </a:r>
          </a:p>
          <a:p>
            <a:pPr>
              <a:buFontTx/>
              <a:buChar char="-"/>
            </a:pPr>
            <a:r>
              <a:rPr lang="en-US" dirty="0" smtClean="0"/>
              <a:t>It uses 8-bit for each character and a ninth bit for parity.</a:t>
            </a:r>
          </a:p>
          <a:p>
            <a:pPr>
              <a:buFontTx/>
              <a:buChar char="-"/>
            </a:pPr>
            <a:r>
              <a:rPr lang="en-US" dirty="0" smtClean="0"/>
              <a:t>It has the same character symbols as ASCII but the bit assignment to character </a:t>
            </a:r>
            <a:r>
              <a:rPr lang="en-US" smtClean="0"/>
              <a:t>is different.</a:t>
            </a:r>
            <a:endParaRPr lang="en-US" dirty="0" smtClean="0"/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References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1. </a:t>
            </a:r>
            <a:r>
              <a:rPr lang="en-IN" sz="2800" dirty="0" smtClean="0"/>
              <a:t>Albert </a:t>
            </a:r>
            <a:r>
              <a:rPr lang="en-IN" sz="2800" dirty="0"/>
              <a:t>Paul </a:t>
            </a:r>
            <a:r>
              <a:rPr lang="en-IN" sz="2800" dirty="0" err="1"/>
              <a:t>Malvino</a:t>
            </a:r>
            <a:r>
              <a:rPr lang="en-IN" sz="2800" dirty="0"/>
              <a:t>, Donald P. Leach and </a:t>
            </a:r>
            <a:r>
              <a:rPr lang="en-IN" sz="2800" dirty="0" smtClean="0"/>
              <a:t>  </a:t>
            </a:r>
          </a:p>
          <a:p>
            <a:pPr marL="0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</a:t>
            </a:r>
            <a:r>
              <a:rPr lang="en-IN" sz="2800" dirty="0" err="1" smtClean="0"/>
              <a:t>Goutam</a:t>
            </a:r>
            <a:r>
              <a:rPr lang="en-IN" sz="2800" dirty="0" smtClean="0"/>
              <a:t> </a:t>
            </a:r>
            <a:r>
              <a:rPr lang="en-IN" sz="2800" dirty="0" err="1"/>
              <a:t>Saha</a:t>
            </a:r>
            <a:r>
              <a:rPr lang="en-IN" sz="2800" dirty="0"/>
              <a:t>, Digital Principles and </a:t>
            </a:r>
            <a:endParaRPr lang="en-IN" sz="2800" dirty="0" smtClean="0"/>
          </a:p>
          <a:p>
            <a:pPr marL="0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Applications, TMH</a:t>
            </a:r>
            <a:r>
              <a:rPr lang="en-IN" sz="2800" dirty="0"/>
              <a:t>, Sixth Edition, 2007.</a:t>
            </a:r>
            <a:br>
              <a:rPr lang="en-IN" sz="2800" dirty="0"/>
            </a:br>
            <a:r>
              <a:rPr lang="en-IN" sz="2800" dirty="0" smtClean="0"/>
              <a:t>2.Morris </a:t>
            </a:r>
            <a:r>
              <a:rPr lang="en-IN" sz="2800" dirty="0"/>
              <a:t>Mano M, Computer System </a:t>
            </a:r>
            <a:endParaRPr lang="en-IN" sz="2800" dirty="0" smtClean="0"/>
          </a:p>
          <a:p>
            <a:pPr marL="0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Architecture</a:t>
            </a:r>
            <a:r>
              <a:rPr lang="en-IN" sz="2800" dirty="0"/>
              <a:t>, PHI, Third Edition,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813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34</a:t>
            </a:fld>
            <a:endParaRPr lang="en-IN"/>
          </a:p>
        </p:txBody>
      </p:sp>
      <p:pic>
        <p:nvPicPr>
          <p:cNvPr id="2050" name="Picture 2" descr="0314 Design Of Thank You Note | PowerPoint Slide Template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84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facilitate this interaction,  many binary codes have been developed.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means of these codes, decimal digits are represented by sequences of binary digits.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simple form of one such code is binary coded decimal codes, or simply BCD codes.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BCD CODES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group of bits which are used to represent decimal numbers 0 to 9 are called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Binary Coded Decimal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codes or BCD codes.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8421 indicates the binary weights of 4-bits (2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for numbers 0-9 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number greater than 9 can be represented in 8421 BCD, by repeatedly using the 4-bit code for each digit.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71472" y="357162"/>
          <a:ext cx="8229600" cy="646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76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S.NO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 NUMBER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BCD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numbers</a:t>
                      </a:r>
                      <a:r>
                        <a:rPr lang="en-US" baseline="0" dirty="0" smtClean="0"/>
                        <a:t> &gt; 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0010 0110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0001 0011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0111</a:t>
                      </a:r>
                      <a:r>
                        <a:rPr lang="en-US" baseline="0" dirty="0" smtClean="0"/>
                        <a:t> 0100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4178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0101</a:t>
                      </a:r>
                      <a:r>
                        <a:rPr lang="en-US" baseline="0" dirty="0" smtClean="0"/>
                        <a:t> 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SELF COMPLEMENTING CODES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a binary code representing a decimal digit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 is constructed such that when we complement each bit, we obtain the code for (9-D), it is called a self complementing code.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is in a self complementing code the 1s complement of the BCD must be equal to the BCD of the 9s complement of the decimal.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example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84-2-1, 2421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codes are self complementing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codes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necessary condition for a weighted code to have self complementing property is that the sum of the weights used must be equal to 9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8+4-2-1 = 9 and 2+4+2+1=9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a self complementing code need not necessarily be a weighted code. 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important,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complementing code is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Excess-3 code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DECIMAL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4221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BCD8-636D-4021-A36C-A99826C4A7BF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1248</Words>
  <Application>Microsoft Office PowerPoint</Application>
  <PresentationFormat>On-screen Show (4:3)</PresentationFormat>
  <Paragraphs>353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Algerian</vt:lpstr>
      <vt:lpstr>Arial</vt:lpstr>
      <vt:lpstr>Calibri</vt:lpstr>
      <vt:lpstr>Times New Roman</vt:lpstr>
      <vt:lpstr>Office Theme</vt:lpstr>
      <vt:lpstr>PowerPoint Presentation</vt:lpstr>
      <vt:lpstr>BINARY CODES</vt:lpstr>
      <vt:lpstr>INTRODUCTION</vt:lpstr>
      <vt:lpstr>PowerPoint Presentation</vt:lpstr>
      <vt:lpstr>1. BCD CODES</vt:lpstr>
      <vt:lpstr>PowerPoint Presentation</vt:lpstr>
      <vt:lpstr>2. SELF COMPLEMENTING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EXCESS – 3 CODE</vt:lpstr>
      <vt:lpstr>PowerPoint Presentation</vt:lpstr>
      <vt:lpstr>PowerPoint Presentation</vt:lpstr>
      <vt:lpstr>PowerPoint Presentation</vt:lpstr>
      <vt:lpstr>GRAY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ALPHANUMERIC CODES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CODES</dc:title>
  <dc:creator>NEW</dc:creator>
  <cp:lastModifiedBy>STAFF</cp:lastModifiedBy>
  <cp:revision>55</cp:revision>
  <dcterms:created xsi:type="dcterms:W3CDTF">2020-09-17T11:27:13Z</dcterms:created>
  <dcterms:modified xsi:type="dcterms:W3CDTF">2022-09-08T07:28:58Z</dcterms:modified>
</cp:coreProperties>
</file>